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23"/>
  </p:notesMasterIdLst>
  <p:sldIdLst>
    <p:sldId id="256" r:id="rId2"/>
    <p:sldId id="260" r:id="rId3"/>
    <p:sldId id="257" r:id="rId4"/>
    <p:sldId id="272" r:id="rId5"/>
    <p:sldId id="271" r:id="rId6"/>
    <p:sldId id="273" r:id="rId7"/>
    <p:sldId id="274" r:id="rId8"/>
    <p:sldId id="275" r:id="rId9"/>
    <p:sldId id="277" r:id="rId10"/>
    <p:sldId id="278" r:id="rId11"/>
    <p:sldId id="280" r:id="rId12"/>
    <p:sldId id="281" r:id="rId13"/>
    <p:sldId id="279" r:id="rId14"/>
    <p:sldId id="287" r:id="rId15"/>
    <p:sldId id="284" r:id="rId16"/>
    <p:sldId id="286" r:id="rId17"/>
    <p:sldId id="291" r:id="rId18"/>
    <p:sldId id="289" r:id="rId19"/>
    <p:sldId id="290" r:id="rId20"/>
    <p:sldId id="292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D"/>
    <a:srgbClr val="DADADA"/>
    <a:srgbClr val="363636"/>
    <a:srgbClr val="646060"/>
    <a:srgbClr val="621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05130-2DB6-469D-BDA5-09A5CBB4AA41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EE917-7F96-4A00-9702-D788004C4C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94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Mohi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5083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Ziya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757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Ziya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953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Ziya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1407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Mohi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6277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Adeem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597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Adeem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132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Adeem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2962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4499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Sunny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1194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Javid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676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Mohi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092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Javid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7088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1739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Mohi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7927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Alper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0930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Alper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963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Alper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1748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Alper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0571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Ziya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822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Ziya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7EE917-7F96-4A00-9702-D788004C4CD3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6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087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544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8251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993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1764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4204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361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9127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907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593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225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79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061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446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083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5925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302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0C6E3CB-E6DC-498D-B51A-FC0D924C7D83}" type="datetimeFigureOut">
              <a:rPr lang="tr-TR" smtClean="0"/>
              <a:t>26.03.2019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1DDAEA-F580-40E5-87A1-16D14EF2669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0185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E535-BADF-4299-BE2F-2BE860FD8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04"/>
            <a:ext cx="9144000" cy="3897865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“Nito”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UI Design Presentation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800E0-4D15-47F7-B271-18C1D4773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988870"/>
            <a:ext cx="12192000" cy="2778125"/>
          </a:xfrm>
          <a:effectLst/>
        </p:spPr>
        <p:txBody>
          <a:bodyPr>
            <a:normAutofit/>
          </a:bodyPr>
          <a:lstStyle/>
          <a:p>
            <a:r>
              <a:rPr lang="en-US" dirty="0"/>
              <a:t>Course-Section: CS102-03</a:t>
            </a:r>
          </a:p>
          <a:p>
            <a:r>
              <a:rPr lang="en-US" dirty="0"/>
              <a:t>Group: 3B</a:t>
            </a:r>
          </a:p>
          <a:p>
            <a:r>
              <a:rPr lang="en-US" dirty="0"/>
              <a:t>Group name: Internationals</a:t>
            </a:r>
          </a:p>
          <a:p>
            <a:r>
              <a:rPr lang="en-US" dirty="0"/>
              <a:t>Group members: </a:t>
            </a:r>
          </a:p>
          <a:p>
            <a:r>
              <a:rPr lang="en-US" dirty="0"/>
              <a:t>Ziya </a:t>
            </a:r>
            <a:r>
              <a:rPr lang="en-US" dirty="0" err="1"/>
              <a:t>Mukhtarov</a:t>
            </a:r>
            <a:r>
              <a:rPr lang="en-US" dirty="0"/>
              <a:t>, Javid </a:t>
            </a:r>
            <a:r>
              <a:rPr lang="en-US" dirty="0" err="1"/>
              <a:t>Baghirov</a:t>
            </a:r>
            <a:r>
              <a:rPr lang="en-US" dirty="0"/>
              <a:t>, </a:t>
            </a:r>
            <a:r>
              <a:rPr lang="en-US" dirty="0" err="1"/>
              <a:t>Mokhlaroyim</a:t>
            </a:r>
            <a:r>
              <a:rPr lang="en-US" dirty="0"/>
              <a:t> </a:t>
            </a:r>
            <a:r>
              <a:rPr lang="en-US" dirty="0" err="1"/>
              <a:t>Raupova</a:t>
            </a:r>
            <a:r>
              <a:rPr lang="en-US" dirty="0"/>
              <a:t>, Adeem Adil Khatri, </a:t>
            </a:r>
            <a:r>
              <a:rPr lang="en-US" dirty="0" err="1"/>
              <a:t>Alper</a:t>
            </a:r>
            <a:r>
              <a:rPr lang="en-US" dirty="0"/>
              <a:t> Sari, Mannan Abdul</a:t>
            </a:r>
          </a:p>
          <a:p>
            <a:r>
              <a:rPr lang="en-US" dirty="0"/>
              <a:t>Assistant: Mehmet Ba</a:t>
            </a:r>
            <a:r>
              <a:rPr lang="az-Latn-AZ" dirty="0" err="1"/>
              <a:t>şaran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2BC9D-8F07-46E7-963A-C44516913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981" b="78796" l="34316" r="676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01" t="24000" r="32299" b="21067"/>
          <a:stretch/>
        </p:blipFill>
        <p:spPr>
          <a:xfrm>
            <a:off x="5341141" y="1618669"/>
            <a:ext cx="1509717" cy="14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4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8" y="-1"/>
            <a:ext cx="10353762" cy="1354667"/>
          </a:xfrm>
        </p:spPr>
        <p:txBody>
          <a:bodyPr>
            <a:normAutofit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New Exam Creation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73BD59-65FA-439B-81C7-FCEDECD1E225}"/>
              </a:ext>
            </a:extLst>
          </p:cNvPr>
          <p:cNvSpPr txBox="1">
            <a:spLocks/>
          </p:cNvSpPr>
          <p:nvPr/>
        </p:nvSpPr>
        <p:spPr>
          <a:xfrm>
            <a:off x="2920960" y="6252086"/>
            <a:ext cx="6350080" cy="60591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Setting the exam title, date/time and length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0258C5-3E16-4021-BD2A-19029C8EC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835" y="1354666"/>
            <a:ext cx="8012329" cy="4728123"/>
          </a:xfrm>
        </p:spPr>
      </p:pic>
    </p:spTree>
    <p:extLst>
      <p:ext uri="{BB962C8B-B14F-4D97-AF65-F5344CB8AC3E}">
        <p14:creationId xmlns:p14="http://schemas.microsoft.com/office/powerpoint/2010/main" val="135266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7" y="143284"/>
            <a:ext cx="11249025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New Question Creation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B67F866-EDB2-4781-A0B6-DE8D30ECA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80" y="1287780"/>
            <a:ext cx="5255058" cy="519006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1BC9999-238A-4834-96D1-2E1C8061E3E9}"/>
              </a:ext>
            </a:extLst>
          </p:cNvPr>
          <p:cNvSpPr txBox="1">
            <a:spLocks/>
          </p:cNvSpPr>
          <p:nvPr/>
        </p:nvSpPr>
        <p:spPr>
          <a:xfrm>
            <a:off x="208762" y="1522446"/>
            <a:ext cx="6067858" cy="485577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Admin can choose the exam, specify title, points and number of parts of the question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endParaRPr lang="en-US" sz="2800" dirty="0"/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Then, admin creates each part by filling in the title and points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endParaRPr lang="en-US" sz="2800" dirty="0"/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Exam instructions, criteria, templates can be added similarly</a:t>
            </a:r>
          </a:p>
        </p:txBody>
      </p:sp>
    </p:spTree>
    <p:extLst>
      <p:ext uri="{BB962C8B-B14F-4D97-AF65-F5344CB8AC3E}">
        <p14:creationId xmlns:p14="http://schemas.microsoft.com/office/powerpoint/2010/main" val="331683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3E81DF-EC25-45A6-B688-0A86C016D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1865896"/>
            <a:ext cx="7805848" cy="4382504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B88ED7-0240-4305-A820-709F5DC9143F}"/>
              </a:ext>
            </a:extLst>
          </p:cNvPr>
          <p:cNvSpPr txBox="1">
            <a:spLocks/>
          </p:cNvSpPr>
          <p:nvPr/>
        </p:nvSpPr>
        <p:spPr>
          <a:xfrm>
            <a:off x="242631" y="1830548"/>
            <a:ext cx="4024570" cy="502745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Multiple tab support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Adjustable pane sizes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Toolbar for quick access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Icons for navigation between home / monitoring / grading windows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A94D21-6880-4068-B089-EB9FE2D122AA}"/>
              </a:ext>
            </a:extLst>
          </p:cNvPr>
          <p:cNvSpPr txBox="1">
            <a:spLocks/>
          </p:cNvSpPr>
          <p:nvPr/>
        </p:nvSpPr>
        <p:spPr>
          <a:xfrm>
            <a:off x="674511" y="193659"/>
            <a:ext cx="10353762" cy="16368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Administrator Interface </a:t>
            </a:r>
            <a:br>
              <a:rPr lang="en-US" dirty="0"/>
            </a:br>
            <a:r>
              <a:rPr lang="en-US" dirty="0"/>
              <a:t>Main Preparation Window</a:t>
            </a:r>
          </a:p>
        </p:txBody>
      </p:sp>
    </p:spTree>
    <p:extLst>
      <p:ext uri="{BB962C8B-B14F-4D97-AF65-F5344CB8AC3E}">
        <p14:creationId xmlns:p14="http://schemas.microsoft.com/office/powerpoint/2010/main" val="246087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van 1">
            <a:extLst>
              <a:ext uri="{FF2B5EF4-FFF2-40B4-BE49-F238E27FC236}">
                <a16:creationId xmlns:a16="http://schemas.microsoft.com/office/drawing/2014/main" id="{722BF92D-955D-420E-AB09-A57920AE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07911"/>
          </a:xfrm>
        </p:spPr>
        <p:txBody>
          <a:bodyPr>
            <a:normAutofit fontScale="90000"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Menus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823641-2567-4BDB-97E8-3F5C8CA14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13" y="1207911"/>
            <a:ext cx="8921574" cy="500891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55F38-DC00-4ACE-A3F8-E986F6919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13" y="1207911"/>
            <a:ext cx="8921574" cy="5579327"/>
          </a:xfrm>
        </p:spPr>
      </p:pic>
    </p:spTree>
    <p:extLst>
      <p:ext uri="{BB962C8B-B14F-4D97-AF65-F5344CB8AC3E}">
        <p14:creationId xmlns:p14="http://schemas.microsoft.com/office/powerpoint/2010/main" val="319304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4" y="304800"/>
            <a:ext cx="10353762" cy="1382285"/>
          </a:xfrm>
        </p:spPr>
        <p:txBody>
          <a:bodyPr>
            <a:normAutofit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Monitoring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B84851-1B97-4770-8701-9378FD9F3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687085"/>
            <a:ext cx="8023069" cy="4504461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B3DB78-8837-4EB9-8A23-BB44934F44B9}"/>
              </a:ext>
            </a:extLst>
          </p:cNvPr>
          <p:cNvSpPr txBox="1">
            <a:spLocks/>
          </p:cNvSpPr>
          <p:nvPr/>
        </p:nvSpPr>
        <p:spPr>
          <a:xfrm>
            <a:off x="256540" y="1687085"/>
            <a:ext cx="3807460" cy="4866116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400" dirty="0"/>
              <a:t>The searchable list of all intended examinees along with their information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400" dirty="0"/>
              <a:t>Options to ban, suspend and take notes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400" dirty="0"/>
              <a:t>Color-coded log displaying important actions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400" dirty="0"/>
              <a:t>Clicking name in log highlights it on table</a:t>
            </a:r>
          </a:p>
        </p:txBody>
      </p:sp>
    </p:spTree>
    <p:extLst>
      <p:ext uri="{BB962C8B-B14F-4D97-AF65-F5344CB8AC3E}">
        <p14:creationId xmlns:p14="http://schemas.microsoft.com/office/powerpoint/2010/main" val="227459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E5C6B1-5A48-44EC-A606-B2644F73C140}"/>
              </a:ext>
            </a:extLst>
          </p:cNvPr>
          <p:cNvSpPr txBox="1">
            <a:spLocks/>
          </p:cNvSpPr>
          <p:nvPr/>
        </p:nvSpPr>
        <p:spPr>
          <a:xfrm>
            <a:off x="113711" y="1832010"/>
            <a:ext cx="3532600" cy="485577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Admin can view all screens at once</a:t>
            </a:r>
          </a:p>
          <a:p>
            <a:pPr marL="0" indent="0">
              <a:buNone/>
            </a:pPr>
            <a:endParaRPr lang="en-US" sz="2800" dirty="0"/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Short details of examinees are shown under each of their screen view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AA8074D-3244-4CD4-86BD-6AB6264EB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00" y="1659962"/>
            <a:ext cx="8444089" cy="4740838"/>
          </a:xfr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A8F53B1-1599-46F9-92B5-10211EB6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1912"/>
            <a:ext cx="10353675" cy="1387652"/>
          </a:xfrm>
        </p:spPr>
        <p:txBody>
          <a:bodyPr>
            <a:normAutofit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Monitoring: Screen View</a:t>
            </a:r>
          </a:p>
        </p:txBody>
      </p:sp>
    </p:spTree>
    <p:extLst>
      <p:ext uri="{BB962C8B-B14F-4D97-AF65-F5344CB8AC3E}">
        <p14:creationId xmlns:p14="http://schemas.microsoft.com/office/powerpoint/2010/main" val="9124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8658DD-94A2-4ABE-AF54-4D6CA89FC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79563"/>
            <a:ext cx="5855839" cy="5086525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A423A6-A12D-4877-B7D0-EF9E81D93655}"/>
              </a:ext>
            </a:extLst>
          </p:cNvPr>
          <p:cNvSpPr txBox="1">
            <a:spLocks/>
          </p:cNvSpPr>
          <p:nvPr/>
        </p:nvSpPr>
        <p:spPr>
          <a:xfrm>
            <a:off x="112889" y="2777066"/>
            <a:ext cx="5847644" cy="293511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Popup showing one particular screen view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endParaRPr lang="en-US" sz="2800" dirty="0"/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Changing quality to prevent lagging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endParaRPr lang="en-US" sz="2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B623CEB-D3C2-44D2-B581-1393772F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1912"/>
            <a:ext cx="10353675" cy="1387652"/>
          </a:xfrm>
        </p:spPr>
        <p:txBody>
          <a:bodyPr>
            <a:normAutofit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Monitoring: Detailed View</a:t>
            </a:r>
          </a:p>
        </p:txBody>
      </p:sp>
    </p:spTree>
    <p:extLst>
      <p:ext uri="{BB962C8B-B14F-4D97-AF65-F5344CB8AC3E}">
        <p14:creationId xmlns:p14="http://schemas.microsoft.com/office/powerpoint/2010/main" val="226062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3A91DD-C36C-4F5A-B71D-212DE9320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79" y="2215729"/>
            <a:ext cx="7433850" cy="4173650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7C2C89-8CBA-4694-9BC3-5AF4910031C1}"/>
              </a:ext>
            </a:extLst>
          </p:cNvPr>
          <p:cNvSpPr txBox="1">
            <a:spLocks/>
          </p:cNvSpPr>
          <p:nvPr/>
        </p:nvSpPr>
        <p:spPr>
          <a:xfrm>
            <a:off x="1" y="2215729"/>
            <a:ext cx="4368800" cy="425280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Table showing examinees along with their information, notes taken during exam and current grades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Clicking on links opens main grading window of that examinee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00F5288-0B3C-421E-8C8E-94EDCE76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1912"/>
            <a:ext cx="10353675" cy="1387652"/>
          </a:xfrm>
        </p:spPr>
        <p:txBody>
          <a:bodyPr>
            <a:normAutofit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Grading: Table View</a:t>
            </a:r>
          </a:p>
        </p:txBody>
      </p:sp>
    </p:spTree>
    <p:extLst>
      <p:ext uri="{BB962C8B-B14F-4D97-AF65-F5344CB8AC3E}">
        <p14:creationId xmlns:p14="http://schemas.microsoft.com/office/powerpoint/2010/main" val="246619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10DB83-C802-4B65-AB28-29FFB6B30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24" y="2012528"/>
            <a:ext cx="7005831" cy="3933344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D4478E-5C1C-4520-9631-594FBCDA08AE}"/>
              </a:ext>
            </a:extLst>
          </p:cNvPr>
          <p:cNvSpPr txBox="1">
            <a:spLocks/>
          </p:cNvSpPr>
          <p:nvPr/>
        </p:nvSpPr>
        <p:spPr>
          <a:xfrm>
            <a:off x="117458" y="1801997"/>
            <a:ext cx="4839566" cy="462533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Multiple tabs featuring selection of examinee and question part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Grouping can be used to hide irrelevant examinees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Criterion grading and note taking options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Optional syntax highlighting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D896121-FF7C-4B2B-B46F-FF720A35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1912"/>
            <a:ext cx="10353675" cy="1387652"/>
          </a:xfrm>
        </p:spPr>
        <p:txBody>
          <a:bodyPr>
            <a:normAutofit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Grading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7DFD0-E39C-4ADD-A476-9D59C0314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470" y="2012528"/>
            <a:ext cx="3602385" cy="38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5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20E5B4-F093-47CB-A1C8-E202D96AB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1" y="2071294"/>
            <a:ext cx="7230064" cy="4059237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D418616-C783-4BF9-BC82-7E82061B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1912"/>
            <a:ext cx="10353675" cy="1387652"/>
          </a:xfrm>
        </p:spPr>
        <p:txBody>
          <a:bodyPr>
            <a:normAutofit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Grading: MOSS Check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9EBD8F-AE66-45FA-934F-1DFF77A14FE7}"/>
              </a:ext>
            </a:extLst>
          </p:cNvPr>
          <p:cNvSpPr txBox="1">
            <a:spLocks/>
          </p:cNvSpPr>
          <p:nvPr/>
        </p:nvSpPr>
        <p:spPr>
          <a:xfrm>
            <a:off x="229146" y="1764173"/>
            <a:ext cx="4368800" cy="462533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Option to check a group of examinees with each other and see the graph of similarity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Choosing specific question and part to be checked</a:t>
            </a:r>
          </a:p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Ability to see two solutions side by side</a:t>
            </a:r>
          </a:p>
        </p:txBody>
      </p:sp>
    </p:spTree>
    <p:extLst>
      <p:ext uri="{BB962C8B-B14F-4D97-AF65-F5344CB8AC3E}">
        <p14:creationId xmlns:p14="http://schemas.microsoft.com/office/powerpoint/2010/main" val="392855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3FD7-790C-407B-B00B-5A76778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tr-T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1DDB26-8628-4E68-9601-E5D11D6DCAF1}"/>
              </a:ext>
            </a:extLst>
          </p:cNvPr>
          <p:cNvGrpSpPr/>
          <p:nvPr/>
        </p:nvGrpSpPr>
        <p:grpSpPr>
          <a:xfrm>
            <a:off x="642226" y="2138787"/>
            <a:ext cx="2136811" cy="1583550"/>
            <a:chOff x="642226" y="2138787"/>
            <a:chExt cx="2136811" cy="15835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CFEA5E-942D-4CC4-BD2C-E799A0AA969E}"/>
                </a:ext>
              </a:extLst>
            </p:cNvPr>
            <p:cNvGrpSpPr/>
            <p:nvPr/>
          </p:nvGrpSpPr>
          <p:grpSpPr>
            <a:xfrm>
              <a:off x="642226" y="2138787"/>
              <a:ext cx="2136811" cy="1583550"/>
              <a:chOff x="566026" y="2243562"/>
              <a:chExt cx="2136811" cy="1583550"/>
            </a:xfrm>
          </p:grpSpPr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9C5DA996-87F0-4B93-B1CC-0AF53F5ACEA9}"/>
                  </a:ext>
                </a:extLst>
              </p:cNvPr>
              <p:cNvSpPr/>
              <p:nvPr/>
            </p:nvSpPr>
            <p:spPr>
              <a:xfrm>
                <a:off x="566026" y="2243562"/>
                <a:ext cx="2136811" cy="1583550"/>
              </a:xfrm>
              <a:prstGeom prst="flowChartProcess">
                <a:avLst/>
              </a:prstGeom>
              <a:solidFill>
                <a:srgbClr val="DAD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978DD-1C87-4517-BE39-D375CDD80EC3}"/>
                  </a:ext>
                </a:extLst>
              </p:cNvPr>
              <p:cNvSpPr txBox="1"/>
              <p:nvPr/>
            </p:nvSpPr>
            <p:spPr>
              <a:xfrm>
                <a:off x="566027" y="2589364"/>
                <a:ext cx="171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tr-TR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" name="Metin kutusu 2"/>
            <p:cNvSpPr txBox="1"/>
            <p:nvPr/>
          </p:nvSpPr>
          <p:spPr>
            <a:xfrm>
              <a:off x="695385" y="2612756"/>
              <a:ext cx="17686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Re-introduction of “Nito”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74F0FA-1CF3-4F6D-A189-F2C634F32B96}"/>
              </a:ext>
            </a:extLst>
          </p:cNvPr>
          <p:cNvGrpSpPr/>
          <p:nvPr/>
        </p:nvGrpSpPr>
        <p:grpSpPr>
          <a:xfrm>
            <a:off x="2429058" y="2138787"/>
            <a:ext cx="2136811" cy="1988717"/>
            <a:chOff x="2429058" y="2138787"/>
            <a:chExt cx="2136811" cy="198871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E67CB6-6F40-48B7-BAB4-88B7CF206E12}"/>
                </a:ext>
              </a:extLst>
            </p:cNvPr>
            <p:cNvGrpSpPr/>
            <p:nvPr/>
          </p:nvGrpSpPr>
          <p:grpSpPr>
            <a:xfrm>
              <a:off x="2429058" y="2138787"/>
              <a:ext cx="2136811" cy="1988717"/>
              <a:chOff x="2335074" y="2243561"/>
              <a:chExt cx="2136811" cy="1988717"/>
            </a:xfrm>
          </p:grpSpPr>
          <p:sp>
            <p:nvSpPr>
              <p:cNvPr id="13" name="Right Triangle 12">
                <a:extLst>
                  <a:ext uri="{FF2B5EF4-FFF2-40B4-BE49-F238E27FC236}">
                    <a16:creationId xmlns:a16="http://schemas.microsoft.com/office/drawing/2014/main" id="{9CF892F5-F27C-4CAF-9DA2-522DE4DA8791}"/>
                  </a:ext>
                </a:extLst>
              </p:cNvPr>
              <p:cNvSpPr/>
              <p:nvPr/>
            </p:nvSpPr>
            <p:spPr>
              <a:xfrm rot="16200000">
                <a:off x="2313320" y="2265316"/>
                <a:ext cx="411269" cy="367760"/>
              </a:xfrm>
              <a:prstGeom prst="rtTriangle">
                <a:avLst/>
              </a:prstGeom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4" name="Flowchart: Process 13">
                <a:extLst>
                  <a:ext uri="{FF2B5EF4-FFF2-40B4-BE49-F238E27FC236}">
                    <a16:creationId xmlns:a16="http://schemas.microsoft.com/office/drawing/2014/main" id="{405A4643-940B-4C52-90F4-1B77B6583C5B}"/>
                  </a:ext>
                </a:extLst>
              </p:cNvPr>
              <p:cNvSpPr/>
              <p:nvPr/>
            </p:nvSpPr>
            <p:spPr>
              <a:xfrm>
                <a:off x="2335074" y="2648728"/>
                <a:ext cx="2136811" cy="1583550"/>
              </a:xfrm>
              <a:prstGeom prst="flowChartProcess">
                <a:avLst/>
              </a:prstGeom>
              <a:solidFill>
                <a:srgbClr val="646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C218E0-727D-4115-80C3-4EFE2BF8C98B}"/>
                  </a:ext>
                </a:extLst>
              </p:cNvPr>
              <p:cNvSpPr txBox="1"/>
              <p:nvPr/>
            </p:nvSpPr>
            <p:spPr>
              <a:xfrm>
                <a:off x="2415580" y="3102383"/>
                <a:ext cx="171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Metin kutusu 11"/>
            <p:cNvSpPr txBox="1"/>
            <p:nvPr/>
          </p:nvSpPr>
          <p:spPr>
            <a:xfrm>
              <a:off x="2461803" y="3014746"/>
              <a:ext cx="17136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Examinee Interface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B3BCE0-E903-4371-BE92-ED322A41C071}"/>
              </a:ext>
            </a:extLst>
          </p:cNvPr>
          <p:cNvGrpSpPr/>
          <p:nvPr/>
        </p:nvGrpSpPr>
        <p:grpSpPr>
          <a:xfrm>
            <a:off x="4177692" y="2546360"/>
            <a:ext cx="2136811" cy="1994820"/>
            <a:chOff x="4177692" y="2546360"/>
            <a:chExt cx="2136811" cy="199482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BC3B28B-7C55-404D-AA98-3E9116860CB9}"/>
                </a:ext>
              </a:extLst>
            </p:cNvPr>
            <p:cNvGrpSpPr/>
            <p:nvPr/>
          </p:nvGrpSpPr>
          <p:grpSpPr>
            <a:xfrm>
              <a:off x="4177692" y="2546360"/>
              <a:ext cx="2136811" cy="1994820"/>
              <a:chOff x="4101492" y="2651135"/>
              <a:chExt cx="2136811" cy="1994820"/>
            </a:xfrm>
          </p:grpSpPr>
          <p:sp>
            <p:nvSpPr>
              <p:cNvPr id="43" name="Right Triangle 42">
                <a:extLst>
                  <a:ext uri="{FF2B5EF4-FFF2-40B4-BE49-F238E27FC236}">
                    <a16:creationId xmlns:a16="http://schemas.microsoft.com/office/drawing/2014/main" id="{7F05A4EE-83B5-44C6-B5E8-D6156C90FCB1}"/>
                  </a:ext>
                </a:extLst>
              </p:cNvPr>
              <p:cNvSpPr/>
              <p:nvPr/>
            </p:nvSpPr>
            <p:spPr>
              <a:xfrm rot="16200000">
                <a:off x="4080104" y="2672890"/>
                <a:ext cx="411269" cy="367760"/>
              </a:xfrm>
              <a:prstGeom prst="rtTriangle">
                <a:avLst/>
              </a:prstGeom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4" name="Flowchart: Process 43">
                <a:extLst>
                  <a:ext uri="{FF2B5EF4-FFF2-40B4-BE49-F238E27FC236}">
                    <a16:creationId xmlns:a16="http://schemas.microsoft.com/office/drawing/2014/main" id="{772EE69F-20AA-42C1-B0F3-830589F79E06}"/>
                  </a:ext>
                </a:extLst>
              </p:cNvPr>
              <p:cNvSpPr/>
              <p:nvPr/>
            </p:nvSpPr>
            <p:spPr>
              <a:xfrm>
                <a:off x="4101492" y="3062405"/>
                <a:ext cx="2136811" cy="1583550"/>
              </a:xfrm>
              <a:prstGeom prst="flowChartProcess">
                <a:avLst/>
              </a:prstGeom>
              <a:solidFill>
                <a:srgbClr val="DAD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67CAD58-0427-4765-BEF8-7CC323763128}"/>
                  </a:ext>
                </a:extLst>
              </p:cNvPr>
              <p:cNvSpPr txBox="1"/>
              <p:nvPr/>
            </p:nvSpPr>
            <p:spPr>
              <a:xfrm>
                <a:off x="4170855" y="3440503"/>
                <a:ext cx="171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tr-TR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Metin kutusu 14"/>
            <p:cNvSpPr txBox="1"/>
            <p:nvPr/>
          </p:nvSpPr>
          <p:spPr>
            <a:xfrm>
              <a:off x="4262041" y="3312400"/>
              <a:ext cx="16820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Administrator Interface: Main Window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74D5F6D-827C-4C09-A1F0-4414EFE3D44B}"/>
              </a:ext>
            </a:extLst>
          </p:cNvPr>
          <p:cNvGrpSpPr/>
          <p:nvPr/>
        </p:nvGrpSpPr>
        <p:grpSpPr>
          <a:xfrm>
            <a:off x="5946740" y="2957629"/>
            <a:ext cx="2136811" cy="1988717"/>
            <a:chOff x="5946740" y="2957629"/>
            <a:chExt cx="2136811" cy="198871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0A98B4-EEFC-4723-BE34-184BDFD50C7F}"/>
                </a:ext>
              </a:extLst>
            </p:cNvPr>
            <p:cNvGrpSpPr/>
            <p:nvPr/>
          </p:nvGrpSpPr>
          <p:grpSpPr>
            <a:xfrm>
              <a:off x="5946740" y="2957629"/>
              <a:ext cx="2136811" cy="1988717"/>
              <a:chOff x="5870540" y="3062404"/>
              <a:chExt cx="2136811" cy="1988717"/>
            </a:xfrm>
          </p:grpSpPr>
          <p:sp>
            <p:nvSpPr>
              <p:cNvPr id="45" name="Right Triangle 44">
                <a:extLst>
                  <a:ext uri="{FF2B5EF4-FFF2-40B4-BE49-F238E27FC236}">
                    <a16:creationId xmlns:a16="http://schemas.microsoft.com/office/drawing/2014/main" id="{83BC1520-D4A0-448F-B318-B64ABEA1EC95}"/>
                  </a:ext>
                </a:extLst>
              </p:cNvPr>
              <p:cNvSpPr/>
              <p:nvPr/>
            </p:nvSpPr>
            <p:spPr>
              <a:xfrm rot="16200000">
                <a:off x="5848786" y="3084159"/>
                <a:ext cx="411269" cy="367760"/>
              </a:xfrm>
              <a:prstGeom prst="rtTriangle">
                <a:avLst/>
              </a:prstGeom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46" name="Flowchart: Process 45">
                <a:extLst>
                  <a:ext uri="{FF2B5EF4-FFF2-40B4-BE49-F238E27FC236}">
                    <a16:creationId xmlns:a16="http://schemas.microsoft.com/office/drawing/2014/main" id="{B980652D-0644-4272-AF63-62991816D233}"/>
                  </a:ext>
                </a:extLst>
              </p:cNvPr>
              <p:cNvSpPr/>
              <p:nvPr/>
            </p:nvSpPr>
            <p:spPr>
              <a:xfrm>
                <a:off x="5870540" y="3467571"/>
                <a:ext cx="2136811" cy="1583550"/>
              </a:xfrm>
              <a:prstGeom prst="flowChartProcess">
                <a:avLst/>
              </a:prstGeom>
              <a:solidFill>
                <a:srgbClr val="646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16" name="Metin kutusu 15"/>
            <p:cNvSpPr txBox="1"/>
            <p:nvPr/>
          </p:nvSpPr>
          <p:spPr>
            <a:xfrm>
              <a:off x="6086472" y="3681043"/>
              <a:ext cx="17035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Administrator Interface: Monitoring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B0E604-537D-49D2-A543-9C3730A2ECE9}"/>
              </a:ext>
            </a:extLst>
          </p:cNvPr>
          <p:cNvGrpSpPr/>
          <p:nvPr/>
        </p:nvGrpSpPr>
        <p:grpSpPr>
          <a:xfrm>
            <a:off x="7713157" y="3365203"/>
            <a:ext cx="2136811" cy="1994820"/>
            <a:chOff x="7713157" y="3365203"/>
            <a:chExt cx="2136811" cy="19948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431BDA-13E5-4F08-860B-FA90411431A2}"/>
                </a:ext>
              </a:extLst>
            </p:cNvPr>
            <p:cNvGrpSpPr/>
            <p:nvPr/>
          </p:nvGrpSpPr>
          <p:grpSpPr>
            <a:xfrm>
              <a:off x="7713157" y="3365203"/>
              <a:ext cx="2136811" cy="1994820"/>
              <a:chOff x="7636957" y="3469978"/>
              <a:chExt cx="2136811" cy="1994820"/>
            </a:xfrm>
          </p:grpSpPr>
          <p:sp>
            <p:nvSpPr>
              <p:cNvPr id="49" name="Right Triangle 48">
                <a:extLst>
                  <a:ext uri="{FF2B5EF4-FFF2-40B4-BE49-F238E27FC236}">
                    <a16:creationId xmlns:a16="http://schemas.microsoft.com/office/drawing/2014/main" id="{68461EA2-4BFD-405D-BD9E-9B1292B7E8C8}"/>
                  </a:ext>
                </a:extLst>
              </p:cNvPr>
              <p:cNvSpPr/>
              <p:nvPr/>
            </p:nvSpPr>
            <p:spPr>
              <a:xfrm rot="16200000">
                <a:off x="7615570" y="3491733"/>
                <a:ext cx="411269" cy="367760"/>
              </a:xfrm>
              <a:prstGeom prst="rtTriangle">
                <a:avLst/>
              </a:prstGeom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0" name="Flowchart: Process 49">
                <a:extLst>
                  <a:ext uri="{FF2B5EF4-FFF2-40B4-BE49-F238E27FC236}">
                    <a16:creationId xmlns:a16="http://schemas.microsoft.com/office/drawing/2014/main" id="{8EA51442-5F7E-47EA-A79A-2EA9F79DE911}"/>
                  </a:ext>
                </a:extLst>
              </p:cNvPr>
              <p:cNvSpPr/>
              <p:nvPr/>
            </p:nvSpPr>
            <p:spPr>
              <a:xfrm>
                <a:off x="7636957" y="3881248"/>
                <a:ext cx="2136811" cy="1583550"/>
              </a:xfrm>
              <a:prstGeom prst="flowChartProcess">
                <a:avLst/>
              </a:prstGeom>
              <a:solidFill>
                <a:srgbClr val="DADA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6112344-B552-40F8-B6B0-B737CDFAF528}"/>
                  </a:ext>
                </a:extLst>
              </p:cNvPr>
              <p:cNvSpPr txBox="1"/>
              <p:nvPr/>
            </p:nvSpPr>
            <p:spPr>
              <a:xfrm>
                <a:off x="7673938" y="4555403"/>
                <a:ext cx="171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tr-TR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Metin kutusu 16"/>
            <p:cNvSpPr txBox="1"/>
            <p:nvPr/>
          </p:nvSpPr>
          <p:spPr>
            <a:xfrm>
              <a:off x="7892785" y="4106583"/>
              <a:ext cx="16072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Administrator Interface: Grading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552009-ABA9-4A58-A70A-DF5C781A956F}"/>
              </a:ext>
            </a:extLst>
          </p:cNvPr>
          <p:cNvGrpSpPr/>
          <p:nvPr/>
        </p:nvGrpSpPr>
        <p:grpSpPr>
          <a:xfrm>
            <a:off x="9482205" y="3776472"/>
            <a:ext cx="2136811" cy="1988717"/>
            <a:chOff x="9482205" y="3776472"/>
            <a:chExt cx="2136811" cy="19887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7A0B64-564D-46CD-9F0B-955BB0ED6763}"/>
                </a:ext>
              </a:extLst>
            </p:cNvPr>
            <p:cNvGrpSpPr/>
            <p:nvPr/>
          </p:nvGrpSpPr>
          <p:grpSpPr>
            <a:xfrm>
              <a:off x="9482205" y="3776472"/>
              <a:ext cx="2136811" cy="1988717"/>
              <a:chOff x="9406005" y="3881247"/>
              <a:chExt cx="2136811" cy="1988717"/>
            </a:xfrm>
          </p:grpSpPr>
          <p:sp>
            <p:nvSpPr>
              <p:cNvPr id="51" name="Right Triangle 50">
                <a:extLst>
                  <a:ext uri="{FF2B5EF4-FFF2-40B4-BE49-F238E27FC236}">
                    <a16:creationId xmlns:a16="http://schemas.microsoft.com/office/drawing/2014/main" id="{AC634FBA-B30D-4724-AA58-BCAAB8C08745}"/>
                  </a:ext>
                </a:extLst>
              </p:cNvPr>
              <p:cNvSpPr/>
              <p:nvPr/>
            </p:nvSpPr>
            <p:spPr>
              <a:xfrm rot="16200000">
                <a:off x="9384251" y="3903002"/>
                <a:ext cx="411269" cy="367760"/>
              </a:xfrm>
              <a:prstGeom prst="rtTriangle">
                <a:avLst/>
              </a:prstGeom>
              <a:solidFill>
                <a:schemeClr val="bg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2" name="Flowchart: Process 51">
                <a:extLst>
                  <a:ext uri="{FF2B5EF4-FFF2-40B4-BE49-F238E27FC236}">
                    <a16:creationId xmlns:a16="http://schemas.microsoft.com/office/drawing/2014/main" id="{C0C467E6-C3CA-4483-9D50-0247F3F92C98}"/>
                  </a:ext>
                </a:extLst>
              </p:cNvPr>
              <p:cNvSpPr/>
              <p:nvPr/>
            </p:nvSpPr>
            <p:spPr>
              <a:xfrm>
                <a:off x="9406005" y="4286414"/>
                <a:ext cx="2136811" cy="1583550"/>
              </a:xfrm>
              <a:prstGeom prst="flowChartProcess">
                <a:avLst/>
              </a:prstGeom>
              <a:solidFill>
                <a:srgbClr val="646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69CD00F-7BB8-4624-A04F-2BEB0E7EA4D8}"/>
                  </a:ext>
                </a:extLst>
              </p:cNvPr>
              <p:cNvSpPr txBox="1"/>
              <p:nvPr/>
            </p:nvSpPr>
            <p:spPr>
              <a:xfrm>
                <a:off x="9642949" y="4737824"/>
                <a:ext cx="171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tr-TR" dirty="0"/>
              </a:p>
            </p:txBody>
          </p:sp>
        </p:grpSp>
        <p:sp>
          <p:nvSpPr>
            <p:cNvPr id="18" name="Metin kutusu 17"/>
            <p:cNvSpPr txBox="1"/>
            <p:nvPr/>
          </p:nvSpPr>
          <p:spPr>
            <a:xfrm>
              <a:off x="9597145" y="4708105"/>
              <a:ext cx="18738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Q&amp;A</a:t>
              </a:r>
            </a:p>
            <a:p>
              <a:pPr algn="ctr"/>
              <a:r>
                <a:rPr lang="en-US" dirty="0"/>
                <a:t>Suggestions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65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4CBD2C-4783-4500-B33B-33AF4DCD5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88" y="1948783"/>
            <a:ext cx="8238366" cy="4625337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DB5043E-B975-4DAD-95F6-089DC3A6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1912"/>
            <a:ext cx="10353675" cy="1387652"/>
          </a:xfrm>
        </p:spPr>
        <p:txBody>
          <a:bodyPr>
            <a:normAutofit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Grading: Statistics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8B78BC-7003-4699-B1FE-09B954018BDF}"/>
              </a:ext>
            </a:extLst>
          </p:cNvPr>
          <p:cNvSpPr txBox="1">
            <a:spLocks/>
          </p:cNvSpPr>
          <p:nvPr/>
        </p:nvSpPr>
        <p:spPr>
          <a:xfrm>
            <a:off x="229146" y="2077724"/>
            <a:ext cx="3495342" cy="462533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Shows statistics of the exam and the selected question such as number of examinees and average</a:t>
            </a:r>
          </a:p>
        </p:txBody>
      </p:sp>
    </p:spTree>
    <p:extLst>
      <p:ext uri="{BB962C8B-B14F-4D97-AF65-F5344CB8AC3E}">
        <p14:creationId xmlns:p14="http://schemas.microsoft.com/office/powerpoint/2010/main" val="61833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B5864-F447-433E-8216-FCD34230B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203" y="5625700"/>
            <a:ext cx="2819400" cy="832951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sz="3600" dirty="0"/>
              <a:t>Do your best!</a:t>
            </a:r>
            <a:endParaRPr lang="tr-TR" sz="3600" dirty="0"/>
          </a:p>
        </p:txBody>
      </p:sp>
      <p:pic>
        <p:nvPicPr>
          <p:cNvPr id="4" name="Picture 2" descr="ÐÐ°ÑÑÐ¸Ð½ÐºÐ¸ Ð¿Ð¾ Ð·Ð°Ð¿ÑÐ¾ÑÑ questions">
            <a:extLst>
              <a:ext uri="{FF2B5EF4-FFF2-40B4-BE49-F238E27FC236}">
                <a16:creationId xmlns:a16="http://schemas.microsoft.com/office/drawing/2014/main" id="{482E4B50-4F7A-4721-94C3-FDD70BDB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8" b="89897" l="3712" r="94780">
                        <a14:foregroundMark x1="11833" y1="40825" x2="13689" y2="35670"/>
                        <a14:foregroundMark x1="25638" y1="26186" x2="38167" y2="22474"/>
                        <a14:foregroundMark x1="28422" y1="18763" x2="34687" y2="15670"/>
                        <a14:foregroundMark x1="51276" y1="17320" x2="56381" y2="14845"/>
                        <a14:foregroundMark x1="68561" y1="24536" x2="70998" y2="30722"/>
                        <a14:foregroundMark x1="82483" y1="34433" x2="86079" y2="41031"/>
                        <a14:foregroundMark x1="89559" y1="63093" x2="86079" y2="57732"/>
                        <a14:foregroundMark x1="74014" y1="72165" x2="69606" y2="70103"/>
                        <a14:foregroundMark x1="47448" y1="74433" x2="42575" y2="79588"/>
                        <a14:foregroundMark x1="29466" y1="72577" x2="25290" y2="66392"/>
                        <a14:foregroundMark x1="12181" y1="59175" x2="8585" y2="61031"/>
                        <a14:foregroundMark x1="25174" y1="75464" x2="25638" y2="65773"/>
                        <a14:foregroundMark x1="19490" y1="47423" x2="19954" y2="49072"/>
                        <a14:foregroundMark x1="22274" y1="50928" x2="23202" y2="51340"/>
                        <a14:foregroundMark x1="25290" y1="52784" x2="25870" y2="52784"/>
                        <a14:foregroundMark x1="55336" y1="84536" x2="55916" y2="82887"/>
                        <a14:foregroundMark x1="58817" y1="82887" x2="59513" y2="82887"/>
                        <a14:foregroundMark x1="52436" y1="81649" x2="51972" y2="83505"/>
                        <a14:foregroundMark x1="27610" y1="35670" x2="26102" y2="38763"/>
                        <a14:foregroundMark x1="25870" y1="39794" x2="26914" y2="36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41" y="2118585"/>
            <a:ext cx="5525615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A21CE-7B10-47BE-91DA-F43CDFB3B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3052" y1="18678" x2="80924" y2="88506"/>
                        <a14:foregroundMark x1="87349" y1="17960" x2="16867" y2="92816"/>
                        <a14:foregroundMark x1="15462" y1="61638" x2="85944" y2="74569"/>
                        <a14:foregroundMark x1="90060" y1="60920" x2="16165" y2="76868"/>
                        <a14:foregroundMark x1="12651" y1="70546" x2="88855" y2="76437"/>
                        <a14:foregroundMark x1="81325" y1="59483" x2="12751" y2="59195"/>
                        <a14:foregroundMark x1="11647" y1="70690" x2="31426" y2="79167"/>
                        <a14:foregroundMark x1="83333" y1="77299" x2="91365" y2="78305"/>
                        <a14:foregroundMark x1="47390" y1="52443" x2="57129" y2="13506"/>
                        <a14:foregroundMark x1="40060" y1="10201" x2="56526" y2="47414"/>
                        <a14:foregroundMark x1="61847" y1="11207" x2="40161" y2="9483"/>
                        <a14:foregroundMark x1="10241" y1="97701" x2="91566" y2="97126"/>
                        <a14:foregroundMark x1="41566" y1="67098" x2="67470" y2="62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51" y="2292702"/>
            <a:ext cx="3950694" cy="2760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B56735-9586-4DCC-8FA5-D02331C292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154" b="92769" l="13308" r="86615">
                        <a14:foregroundMark x1="29692" y1="44462" x2="24154" y2="48615"/>
                        <a14:foregroundMark x1="19923" y1="52000" x2="25077" y2="47538"/>
                        <a14:foregroundMark x1="17923" y1="55000" x2="19769" y2="51385"/>
                        <a14:foregroundMark x1="23000" y1="18231" x2="34308" y2="10077"/>
                        <a14:foregroundMark x1="48923" y1="9000" x2="37462" y2="8846"/>
                        <a14:foregroundMark x1="31538" y1="10692" x2="24462" y2="16231"/>
                        <a14:foregroundMark x1="36846" y1="8538" x2="35923" y2="9154"/>
                        <a14:foregroundMark x1="65308" y1="19154" x2="67308" y2="26923"/>
                        <a14:foregroundMark x1="67000" y1="28615" x2="64385" y2="37154"/>
                        <a14:foregroundMark x1="59154" y1="42385" x2="63923" y2="37308"/>
                        <a14:foregroundMark x1="68846" y1="45385" x2="78769" y2="45385"/>
                        <a14:foregroundMark x1="83615" y1="47077" x2="82000" y2="57923"/>
                        <a14:foregroundMark x1="77846" y1="67846" x2="81846" y2="57154"/>
                        <a14:foregroundMark x1="46846" y1="77846" x2="57385" y2="74462"/>
                        <a14:foregroundMark x1="33077" y1="70308" x2="31077" y2="55615"/>
                        <a14:foregroundMark x1="36077" y1="55462" x2="32154" y2="63308"/>
                        <a14:foregroundMark x1="74000" y1="73077" x2="77385" y2="62538"/>
                        <a14:foregroundMark x1="63769" y1="61769" x2="70231" y2="59462"/>
                        <a14:foregroundMark x1="35077" y1="21846" x2="37923" y2="34692"/>
                        <a14:foregroundMark x1="42077" y1="40385" x2="52769" y2="30308"/>
                        <a14:foregroundMark x1="37615" y1="20769" x2="36692" y2="28615"/>
                        <a14:foregroundMark x1="41308" y1="36462" x2="40077" y2="34154"/>
                        <a14:foregroundMark x1="39923" y1="34077" x2="39000" y2="32923"/>
                        <a14:foregroundMark x1="49846" y1="31538" x2="51000" y2="30000"/>
                        <a14:foregroundMark x1="50769" y1="29231" x2="52154" y2="26000"/>
                        <a14:foregroundMark x1="17385" y1="54154" x2="16615" y2="55769"/>
                        <a14:foregroundMark x1="15077" y1="61692" x2="15846" y2="57769"/>
                        <a14:foregroundMark x1="16846" y1="55385" x2="15692" y2="57308"/>
                        <a14:foregroundMark x1="40769" y1="77846" x2="37154" y2="75308"/>
                        <a14:foregroundMark x1="34615" y1="72231" x2="36538" y2="74385"/>
                        <a14:foregroundMark x1="23077" y1="17692" x2="21462" y2="19462"/>
                        <a14:foregroundMark x1="21538" y1="19000" x2="21000" y2="20846"/>
                        <a14:foregroundMark x1="20462" y1="22000" x2="20538" y2="20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91" y="3234576"/>
            <a:ext cx="1307424" cy="1307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C3256-EEB9-4D0C-9323-2A7115EF292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981" b="78796" l="34316" r="676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01" t="24000" r="32299" b="21067"/>
          <a:stretch/>
        </p:blipFill>
        <p:spPr>
          <a:xfrm>
            <a:off x="5801191" y="225327"/>
            <a:ext cx="1509717" cy="14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E51E-CA7A-4A37-8588-2E61F257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556" y="393291"/>
            <a:ext cx="5982305" cy="9704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Re-introduction of “Nito”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8063-BEF9-4044-81A6-4B4E1D6E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474" y="2009928"/>
            <a:ext cx="10665231" cy="2838144"/>
          </a:xfrm>
          <a:effectLst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>
                <a:effectLst/>
              </a:rPr>
              <a:t>“Nito” is an exam system that aims to reduce the stress exam process brings to both examinees and examiners.</a:t>
            </a:r>
          </a:p>
          <a:p>
            <a:pPr>
              <a:buClr>
                <a:schemeClr val="tx1"/>
              </a:buClr>
            </a:pPr>
            <a:endParaRPr lang="en-US" sz="2800" dirty="0">
              <a:effectLst/>
            </a:endParaRPr>
          </a:p>
          <a:p>
            <a:pPr>
              <a:buClr>
                <a:schemeClr val="tx1"/>
              </a:buClr>
            </a:pPr>
            <a:r>
              <a:rPr lang="en-US" sz="2800" dirty="0">
                <a:effectLst/>
              </a:rPr>
              <a:t>It features safe and simple interfaces for creating, conducting and grading mainly Computer Science/Engineering exams</a:t>
            </a:r>
          </a:p>
        </p:txBody>
      </p:sp>
    </p:spTree>
    <p:extLst>
      <p:ext uri="{BB962C8B-B14F-4D97-AF65-F5344CB8AC3E}">
        <p14:creationId xmlns:p14="http://schemas.microsoft.com/office/powerpoint/2010/main" val="247111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93914" y="36875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Examinee Interface</a:t>
            </a:r>
            <a:br>
              <a:rPr lang="en-US" dirty="0"/>
            </a:br>
            <a:r>
              <a:rPr lang="en-US" dirty="0"/>
              <a:t>Login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217385-071D-4657-8C25-641F484C18DB}"/>
              </a:ext>
            </a:extLst>
          </p:cNvPr>
          <p:cNvSpPr txBox="1">
            <a:spLocks/>
          </p:cNvSpPr>
          <p:nvPr/>
        </p:nvSpPr>
        <p:spPr>
          <a:xfrm>
            <a:off x="126890" y="2379059"/>
            <a:ext cx="5736033" cy="290414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 2" panose="05020102010507070707" pitchFamily="18" charset="2"/>
              <a:buChar char=""/>
            </a:pPr>
            <a:r>
              <a:rPr lang="en-US" sz="2800" dirty="0"/>
              <a:t>Examinees input their ID, exam passcode and choose the IP address (title) of their administrator to enter the exam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A263F4-F96B-47DF-9221-E7C16B958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854" y="2027584"/>
            <a:ext cx="6217256" cy="4461664"/>
          </a:xfrm>
        </p:spPr>
      </p:pic>
    </p:spTree>
    <p:extLst>
      <p:ext uri="{BB962C8B-B14F-4D97-AF65-F5344CB8AC3E}">
        <p14:creationId xmlns:p14="http://schemas.microsoft.com/office/powerpoint/2010/main" val="151325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124B-B967-4E9E-BE5D-6EFDD10E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07" y="213959"/>
            <a:ext cx="10927080" cy="1325563"/>
          </a:xfrm>
        </p:spPr>
        <p:txBody>
          <a:bodyPr>
            <a:normAutofit/>
          </a:bodyPr>
          <a:lstStyle/>
          <a:p>
            <a:r>
              <a:rPr lang="en-US" dirty="0"/>
              <a:t>Examinee Interface</a:t>
            </a:r>
            <a:br>
              <a:rPr lang="en-US" dirty="0"/>
            </a:br>
            <a:r>
              <a:rPr lang="en-US" dirty="0"/>
              <a:t>Main View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09" y="1615722"/>
            <a:ext cx="6146469" cy="386442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FDA186-BA86-4A0A-A0D3-9B2F34814F28}"/>
              </a:ext>
            </a:extLst>
          </p:cNvPr>
          <p:cNvSpPr txBox="1">
            <a:spLocks/>
          </p:cNvSpPr>
          <p:nvPr/>
        </p:nvSpPr>
        <p:spPr>
          <a:xfrm>
            <a:off x="0" y="1717738"/>
            <a:ext cx="5912009" cy="514026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Fullscreen interface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Multiple windows that can be minimized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Timer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Completed questions can be ticked off on the checklist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The font and the theme can be changed too</a:t>
            </a:r>
          </a:p>
        </p:txBody>
      </p:sp>
    </p:spTree>
    <p:extLst>
      <p:ext uri="{BB962C8B-B14F-4D97-AF65-F5344CB8AC3E}">
        <p14:creationId xmlns:p14="http://schemas.microsoft.com/office/powerpoint/2010/main" val="357862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8329"/>
            <a:ext cx="5861708" cy="3667351"/>
          </a:xfrm>
          <a:effectLst>
            <a:outerShdw blurRad="25400" dir="17880000">
              <a:srgbClr val="000000">
                <a:alpha val="46000"/>
              </a:srgbClr>
            </a:outerShdw>
            <a:softEdge rad="114300"/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5821F4-E00E-4191-A31C-5A894DD267BF}"/>
              </a:ext>
            </a:extLst>
          </p:cNvPr>
          <p:cNvSpPr txBox="1">
            <a:spLocks/>
          </p:cNvSpPr>
          <p:nvPr/>
        </p:nvSpPr>
        <p:spPr>
          <a:xfrm>
            <a:off x="0" y="1838321"/>
            <a:ext cx="5912009" cy="4167368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Examinee gets blocked and cannot edit or see their work.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Suspension is removable by admin. 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Only submission is possible during the suspension.</a:t>
            </a:r>
          </a:p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Examinee receives a notification  from the admin.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ADBFC7-051B-4C7C-BF85-19A716E7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27378"/>
            <a:ext cx="10353675" cy="1252185"/>
          </a:xfrm>
        </p:spPr>
        <p:txBody>
          <a:bodyPr>
            <a:normAutofit fontScale="90000"/>
          </a:bodyPr>
          <a:lstStyle/>
          <a:p>
            <a:r>
              <a:rPr lang="en-US" dirty="0"/>
              <a:t>Examinee Interface</a:t>
            </a:r>
            <a:br>
              <a:rPr lang="en-US" dirty="0"/>
            </a:br>
            <a:r>
              <a:rPr lang="en-US" dirty="0"/>
              <a:t>Suspension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3889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68" y="1238122"/>
            <a:ext cx="3969115" cy="2432079"/>
          </a:xfrm>
          <a:effectLst>
            <a:outerShdw blurRad="25400" dir="17880000">
              <a:srgbClr val="000000">
                <a:alpha val="46000"/>
              </a:srgbClr>
            </a:outerShdw>
            <a:softEdge rad="127000"/>
          </a:effectLst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24" y="2934366"/>
            <a:ext cx="3994012" cy="245641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68" y="4266123"/>
            <a:ext cx="3969115" cy="245641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94E325-64A3-4F58-A9EF-AB766509DF13}"/>
              </a:ext>
            </a:extLst>
          </p:cNvPr>
          <p:cNvSpPr txBox="1">
            <a:spLocks/>
          </p:cNvSpPr>
          <p:nvPr/>
        </p:nvSpPr>
        <p:spPr>
          <a:xfrm>
            <a:off x="34188" y="1586516"/>
            <a:ext cx="5277151" cy="469010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There are three types of end screens for the examinee:</a:t>
            </a:r>
          </a:p>
          <a:p>
            <a:pPr marL="914400" lvl="1" indent="-457200">
              <a:buFont typeface="Wingdings 2" panose="05020102010507070707" pitchFamily="18" charset="2"/>
              <a:buChar char=""/>
            </a:pPr>
            <a:r>
              <a:rPr lang="en-US" sz="2800" dirty="0"/>
              <a:t>Green tick is for successful submission</a:t>
            </a:r>
          </a:p>
          <a:p>
            <a:pPr marL="914400" lvl="1" indent="-457200">
              <a:buFont typeface="Wingdings 2" panose="05020102010507070707" pitchFamily="18" charset="2"/>
              <a:buChar char=""/>
            </a:pPr>
            <a:r>
              <a:rPr lang="en-US" sz="2800" dirty="0"/>
              <a:t>Yellow warning is for submission after suspension</a:t>
            </a:r>
          </a:p>
          <a:p>
            <a:pPr marL="914400" lvl="1" indent="-457200">
              <a:buFont typeface="Wingdings 2" panose="05020102010507070707" pitchFamily="18" charset="2"/>
              <a:buChar char=""/>
            </a:pPr>
            <a:r>
              <a:rPr lang="en-US" sz="2800" dirty="0"/>
              <a:t>Black lock is for removal due to being banned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D571F8-EE00-4F54-B52C-AB8FB533FB91}"/>
              </a:ext>
            </a:extLst>
          </p:cNvPr>
          <p:cNvSpPr txBox="1">
            <a:spLocks/>
          </p:cNvSpPr>
          <p:nvPr/>
        </p:nvSpPr>
        <p:spPr>
          <a:xfrm>
            <a:off x="280307" y="213959"/>
            <a:ext cx="10927080" cy="13255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Examinee Interface</a:t>
            </a:r>
            <a:br>
              <a:rPr lang="en-US" dirty="0"/>
            </a:br>
            <a:r>
              <a:rPr lang="en-US" dirty="0"/>
              <a:t>Ending Windows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255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48343" y="376918"/>
            <a:ext cx="10799471" cy="1231707"/>
          </a:xfrm>
        </p:spPr>
        <p:txBody>
          <a:bodyPr>
            <a:normAutofit fontScale="90000"/>
          </a:bodyPr>
          <a:lstStyle/>
          <a:p>
            <a:r>
              <a:rPr lang="en-US" dirty="0"/>
              <a:t>Administrator Interface</a:t>
            </a:r>
            <a:br>
              <a:rPr lang="en-US" dirty="0"/>
            </a:br>
            <a:r>
              <a:rPr lang="en-US" dirty="0"/>
              <a:t>Workspace Selection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99B5FC-701E-4B73-9C92-AB1989102905}"/>
              </a:ext>
            </a:extLst>
          </p:cNvPr>
          <p:cNvSpPr txBox="1">
            <a:spLocks/>
          </p:cNvSpPr>
          <p:nvPr/>
        </p:nvSpPr>
        <p:spPr>
          <a:xfrm>
            <a:off x="0" y="3014562"/>
            <a:ext cx="5277151" cy="1083304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 2" panose="05020102010507070707" pitchFamily="18" charset="2"/>
              <a:buChar char=""/>
            </a:pPr>
            <a:r>
              <a:rPr lang="en-US" sz="2800" dirty="0"/>
              <a:t>Admin chooses a workspace for saving their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1CA27C-9ECB-4C48-BE6B-FD66C7089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26" y="2312495"/>
            <a:ext cx="7027463" cy="3610145"/>
          </a:xfrm>
        </p:spPr>
      </p:pic>
    </p:spTree>
    <p:extLst>
      <p:ext uri="{BB962C8B-B14F-4D97-AF65-F5344CB8AC3E}">
        <p14:creationId xmlns:p14="http://schemas.microsoft.com/office/powerpoint/2010/main" val="331743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9956"/>
            <a:ext cx="10353762" cy="1478844"/>
          </a:xfrm>
        </p:spPr>
        <p:txBody>
          <a:bodyPr>
            <a:normAutofit/>
          </a:bodyPr>
          <a:lstStyle/>
          <a:p>
            <a:r>
              <a:rPr lang="en-US" dirty="0"/>
              <a:t>Administrator Interface </a:t>
            </a:r>
            <a:br>
              <a:rPr lang="en-US" dirty="0"/>
            </a:br>
            <a:r>
              <a:rPr lang="en-US" dirty="0"/>
              <a:t>Welcoming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4DD5CF-4AFC-4794-BFC2-FD2637A756A2}"/>
              </a:ext>
            </a:extLst>
          </p:cNvPr>
          <p:cNvSpPr txBox="1">
            <a:spLocks/>
          </p:cNvSpPr>
          <p:nvPr/>
        </p:nvSpPr>
        <p:spPr>
          <a:xfrm>
            <a:off x="367064" y="2496592"/>
            <a:ext cx="3123492" cy="315044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 2" panose="05020102010507070707" pitchFamily="18" charset="2"/>
              <a:buChar char=""/>
            </a:pPr>
            <a:r>
              <a:rPr lang="en-US" sz="2800" dirty="0"/>
              <a:t>Opening application for the first time shows Welcome page for quick 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37A22-4C9D-4C17-9B48-B519B7FB6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55" y="1828800"/>
            <a:ext cx="8334382" cy="46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1049</TotalTime>
  <Words>555</Words>
  <Application>Microsoft Office PowerPoint</Application>
  <PresentationFormat>Widescreen</PresentationFormat>
  <Paragraphs>125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Calisto MT</vt:lpstr>
      <vt:lpstr>Wingdings 2</vt:lpstr>
      <vt:lpstr>Slate</vt:lpstr>
      <vt:lpstr>“Nito”   UI Design Presentation</vt:lpstr>
      <vt:lpstr>Outline</vt:lpstr>
      <vt:lpstr>Re-introduction of “Nito”</vt:lpstr>
      <vt:lpstr>Examinee Interface Login</vt:lpstr>
      <vt:lpstr>Examinee Interface Main View</vt:lpstr>
      <vt:lpstr>Examinee Interface Suspension</vt:lpstr>
      <vt:lpstr>PowerPoint Presentation</vt:lpstr>
      <vt:lpstr>Administrator Interface Workspace Selection</vt:lpstr>
      <vt:lpstr>Administrator Interface  Welcoming</vt:lpstr>
      <vt:lpstr>Administrator Interface New Exam Creation</vt:lpstr>
      <vt:lpstr>Administrator Interface New Question Creation</vt:lpstr>
      <vt:lpstr>PowerPoint Presentation</vt:lpstr>
      <vt:lpstr>Administrator Interface Menus</vt:lpstr>
      <vt:lpstr>Administrator Interface Monitoring</vt:lpstr>
      <vt:lpstr>Administrator Interface Monitoring: Screen View</vt:lpstr>
      <vt:lpstr>Administrator Interface Monitoring: Detailed View</vt:lpstr>
      <vt:lpstr>Administrator Interface Grading: Table View</vt:lpstr>
      <vt:lpstr>Administrator Interface Grading</vt:lpstr>
      <vt:lpstr>Administrator Interface Grading: MOSS Check</vt:lpstr>
      <vt:lpstr>Administrator Interface Grading: Statistics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“Nito” Requirements Report</dc:title>
  <dc:creator>Ziya Muxtarov</dc:creator>
  <cp:lastModifiedBy>Ziya Muxtarov</cp:lastModifiedBy>
  <cp:revision>160</cp:revision>
  <dcterms:created xsi:type="dcterms:W3CDTF">2019-02-25T18:26:06Z</dcterms:created>
  <dcterms:modified xsi:type="dcterms:W3CDTF">2019-03-26T19:36:51Z</dcterms:modified>
</cp:coreProperties>
</file>